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9" r:id="rId4"/>
    <p:sldId id="260" r:id="rId5"/>
    <p:sldId id="262" r:id="rId6"/>
    <p:sldId id="261" r:id="rId7"/>
    <p:sldId id="263" r:id="rId8"/>
    <p:sldId id="258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4D8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中等深淺樣式 2 - 輔色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中等深淺樣式 2 - 輔色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138" y="2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068AF2-356B-4B37-A342-887306B36648}" type="datetimeFigureOut">
              <a:rPr lang="zh-TW" altLang="en-US" smtClean="0"/>
              <a:t>2017/9/25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735822-8F44-4561-9197-C9CC277F7A0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773494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9EA848-DBF8-447D-A42E-BED83A3296BA}" type="datetime1">
              <a:rPr lang="en-US" altLang="zh-TW" smtClean="0"/>
              <a:t>9/25/2017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04359-239D-4AF7-BE15-3258117902D7}" type="datetime1">
              <a:rPr lang="en-US" altLang="zh-TW" smtClean="0"/>
              <a:t>9/25/2017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18F26-2532-4882-90B0-4A717EAF80FC}" type="datetime1">
              <a:rPr lang="en-US" altLang="zh-TW" smtClean="0"/>
              <a:t>9/25/2017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zh-TW" altLang="en-US"/>
              <a:t>編輯母片文字樣式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07CAB5-43CC-4E21-A6D5-0442CFDC5946}" type="datetime1">
              <a:rPr lang="en-US" altLang="zh-TW" smtClean="0"/>
              <a:t>9/25/2017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AB57F-0A41-4D4B-881E-065D5A88E216}" type="datetime1">
              <a:rPr lang="en-US" altLang="zh-TW" smtClean="0"/>
              <a:t>9/25/2017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50979-1784-4574-BA72-79D93B41CCB4}" type="datetime1">
              <a:rPr lang="en-US" altLang="zh-TW" smtClean="0"/>
              <a:t>9/25/2017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圖片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30D307-5A33-4F7E-95F9-E88BA28E975C}" type="datetime1">
              <a:rPr lang="en-US" altLang="zh-TW" smtClean="0"/>
              <a:t>9/25/2017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32011-0CFA-4444-AA27-E86E1A990A8D}" type="datetime1">
              <a:rPr lang="en-US" altLang="zh-TW" smtClean="0"/>
              <a:t>9/25/2017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0B457-F271-4260-9557-9A1A8665A4C9}" type="datetime1">
              <a:rPr lang="en-US" altLang="zh-TW" smtClean="0"/>
              <a:t>9/25/2017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3A82F-A97A-4F10-BEAC-02FB30A37100}" type="datetime1">
              <a:rPr lang="en-US" altLang="zh-TW" smtClean="0"/>
              <a:t>9/25/2017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9014CB-143F-4AF2-BA7A-3B23E250700C}" type="datetime1">
              <a:rPr lang="en-US" altLang="zh-TW" smtClean="0"/>
              <a:t>9/25/2017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C9A3A-9BE0-4D93-9A4C-C5C495DA0709}" type="datetime1">
              <a:rPr lang="en-US" altLang="zh-TW" smtClean="0"/>
              <a:t>9/25/2017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16857-47A1-4AE8-8A05-F1523E71B3B7}" type="datetime1">
              <a:rPr lang="en-US" altLang="zh-TW" smtClean="0"/>
              <a:t>9/25/2017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86432-301E-4B0E-A7A2-58D32F0BD110}" type="datetime1">
              <a:rPr lang="en-US" altLang="zh-TW" smtClean="0"/>
              <a:t>9/25/2017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5FEA5-FBDF-44A3-83D8-D3BE5E73BA58}" type="datetime1">
              <a:rPr lang="en-US" altLang="zh-TW" smtClean="0"/>
              <a:t>9/25/2017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A13F4-FA19-414A-BE8D-41ADC8AF3BA6}" type="datetime1">
              <a:rPr lang="en-US" altLang="zh-TW" smtClean="0"/>
              <a:t>9/25/2017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35884-0EAF-4B9F-B3DC-DDC55DEBAADB}" type="datetime1">
              <a:rPr lang="en-US" altLang="zh-TW" smtClean="0"/>
              <a:t>9/25/2017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6A4ECBC-5D93-45B7-B1D6-598A218C6B1A}" type="datetime1">
              <a:rPr lang="en-US" altLang="zh-TW" smtClean="0"/>
              <a:t>9/25/2017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927353E-BB5C-44B8-B5AB-C38FC8C5465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2017/9/25</a:t>
            </a:r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DA93374D-9F67-443D-8A99-096FB1251B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TW" altLang="en-US" dirty="0"/>
              <a:t>複習暑假─   決戰專研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6489C22-7099-41F2-A0E2-A950E51DCD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44066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7307376-C926-480D-A0D9-68F1C1D53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伺服器多次遷移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DABA568-A496-4BE7-ABFF-8107F44856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</a:t>
            </a:fld>
            <a:endParaRPr lang="en-US" dirty="0"/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5AF9D340-E628-4FFA-A202-A811681FBC57}"/>
              </a:ext>
            </a:extLst>
          </p:cNvPr>
          <p:cNvSpPr/>
          <p:nvPr/>
        </p:nvSpPr>
        <p:spPr>
          <a:xfrm>
            <a:off x="1095555" y="2380891"/>
            <a:ext cx="1371600" cy="879894"/>
          </a:xfrm>
          <a:prstGeom prst="roundRect">
            <a:avLst/>
          </a:prstGeom>
          <a:solidFill>
            <a:schemeClr val="tx1">
              <a:lumMod val="5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借筆電</a:t>
            </a: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CCE6909B-3529-4008-A9BA-966861641F3E}"/>
              </a:ext>
            </a:extLst>
          </p:cNvPr>
          <p:cNvSpPr/>
          <p:nvPr/>
        </p:nvSpPr>
        <p:spPr>
          <a:xfrm>
            <a:off x="3528204" y="2380891"/>
            <a:ext cx="1371600" cy="879894"/>
          </a:xfrm>
          <a:prstGeom prst="roundRect">
            <a:avLst/>
          </a:prstGeom>
          <a:solidFill>
            <a:schemeClr val="accent3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Amazon</a:t>
            </a:r>
          </a:p>
          <a:p>
            <a:pPr algn="ctr"/>
            <a:r>
              <a:rPr lang="en-US" altLang="zh-TW" dirty="0"/>
              <a:t>EC2</a:t>
            </a:r>
            <a:endParaRPr lang="zh-TW" altLang="en-US" dirty="0"/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26FB7369-3301-44BF-9AF0-59EC5B4DB51D}"/>
              </a:ext>
            </a:extLst>
          </p:cNvPr>
          <p:cNvSpPr/>
          <p:nvPr/>
        </p:nvSpPr>
        <p:spPr>
          <a:xfrm>
            <a:off x="5945038" y="2380891"/>
            <a:ext cx="1371600" cy="879894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Azure</a:t>
            </a:r>
            <a:endParaRPr lang="zh-TW" altLang="en-US" dirty="0"/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410B4774-D8E0-4990-90E6-1F207BB33B76}"/>
              </a:ext>
            </a:extLst>
          </p:cNvPr>
          <p:cNvSpPr/>
          <p:nvPr/>
        </p:nvSpPr>
        <p:spPr>
          <a:xfrm>
            <a:off x="8545902" y="2380891"/>
            <a:ext cx="1371600" cy="879894"/>
          </a:xfrm>
          <a:prstGeom prst="roundRect">
            <a:avLst/>
          </a:prstGeom>
          <a:solidFill>
            <a:srgbClr val="F54D89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Google</a:t>
            </a:r>
          </a:p>
          <a:p>
            <a:pPr algn="ctr"/>
            <a:r>
              <a:rPr lang="en-US" altLang="zh-TW" dirty="0"/>
              <a:t>Cloud Platform</a:t>
            </a:r>
            <a:endParaRPr lang="zh-TW" altLang="en-US" dirty="0"/>
          </a:p>
        </p:txBody>
      </p: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09A3BA29-CD23-4FF3-B7B0-AAF3036209E2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2467155" y="2820838"/>
            <a:ext cx="106104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6F32A609-92FD-47E6-8381-D1BB8C24BD70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4899804" y="2820838"/>
            <a:ext cx="10452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9C323EB0-27CE-4E24-946B-2690AB992432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7316638" y="2820838"/>
            <a:ext cx="12292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E5042C40-90E8-4411-BD5C-B1913BD35744}"/>
              </a:ext>
            </a:extLst>
          </p:cNvPr>
          <p:cNvSpPr txBox="1"/>
          <p:nvPr/>
        </p:nvSpPr>
        <p:spPr>
          <a:xfrm>
            <a:off x="7316638" y="4615132"/>
            <a:ext cx="3180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三大公有雲成就達成 ！</a:t>
            </a:r>
          </a:p>
        </p:txBody>
      </p:sp>
    </p:spTree>
    <p:extLst>
      <p:ext uri="{BB962C8B-B14F-4D97-AF65-F5344CB8AC3E}">
        <p14:creationId xmlns:p14="http://schemas.microsoft.com/office/powerpoint/2010/main" val="37288260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7307376-C926-480D-A0D9-68F1C1D531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148095"/>
            <a:ext cx="9404723" cy="1400530"/>
          </a:xfrm>
        </p:spPr>
        <p:txBody>
          <a:bodyPr/>
          <a:lstStyle/>
          <a:p>
            <a:r>
              <a:rPr lang="en-US" altLang="zh-TW" dirty="0"/>
              <a:t>APP </a:t>
            </a:r>
            <a:r>
              <a:rPr lang="zh-TW" altLang="en-US" dirty="0"/>
              <a:t>進行最大革命的重構 </a:t>
            </a:r>
            <a:r>
              <a:rPr lang="en-US" altLang="zh-TW" dirty="0"/>
              <a:t>(= </a:t>
            </a:r>
            <a:r>
              <a:rPr lang="zh-TW" altLang="en-US" dirty="0"/>
              <a:t>重寫</a:t>
            </a:r>
            <a:r>
              <a:rPr lang="en-US" altLang="zh-TW" dirty="0"/>
              <a:t>)</a:t>
            </a:r>
            <a:r>
              <a:rPr lang="zh-TW" altLang="en-US" dirty="0"/>
              <a:t> 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DABA568-A496-4BE7-ABFF-8107F44856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3</a:t>
            </a:fld>
            <a:endParaRPr 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2DF7F47D-7FF9-43B0-906A-04A7D45456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475" y="2662694"/>
            <a:ext cx="3448050" cy="2790825"/>
          </a:xfrm>
          <a:prstGeom prst="rect">
            <a:avLst/>
          </a:prstGeom>
        </p:spPr>
      </p:pic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E7E19B2D-2F5B-4560-9F0E-61566E4019E4}"/>
              </a:ext>
            </a:extLst>
          </p:cNvPr>
          <p:cNvCxnSpPr>
            <a:cxnSpLocks/>
            <a:stCxn id="3" idx="3"/>
            <a:endCxn id="18" idx="1"/>
          </p:cNvCxnSpPr>
          <p:nvPr/>
        </p:nvCxnSpPr>
        <p:spPr>
          <a:xfrm>
            <a:off x="3819525" y="4058107"/>
            <a:ext cx="13192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圖片 17">
            <a:extLst>
              <a:ext uri="{FF2B5EF4-FFF2-40B4-BE49-F238E27FC236}">
                <a16:creationId xmlns:a16="http://schemas.microsoft.com/office/drawing/2014/main" id="{9589CB39-43B2-4084-AAC0-230D37B7CE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8737" y="1543507"/>
            <a:ext cx="6810375" cy="5029200"/>
          </a:xfrm>
          <a:prstGeom prst="rect">
            <a:avLst/>
          </a:prstGeom>
        </p:spPr>
      </p:pic>
      <p:sp>
        <p:nvSpPr>
          <p:cNvPr id="21" name="文字方塊 20">
            <a:extLst>
              <a:ext uri="{FF2B5EF4-FFF2-40B4-BE49-F238E27FC236}">
                <a16:creationId xmlns:a16="http://schemas.microsoft.com/office/drawing/2014/main" id="{D66A2916-0A53-4864-BB54-D727B1621FD8}"/>
              </a:ext>
            </a:extLst>
          </p:cNvPr>
          <p:cNvSpPr txBox="1"/>
          <p:nvPr/>
        </p:nvSpPr>
        <p:spPr>
          <a:xfrm>
            <a:off x="1628775" y="2073305"/>
            <a:ext cx="745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MVC</a:t>
            </a:r>
            <a:endParaRPr lang="zh-TW" altLang="en-US" dirty="0"/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CF45F73F-0ED7-4C4D-BD39-030E5AD70561}"/>
              </a:ext>
            </a:extLst>
          </p:cNvPr>
          <p:cNvSpPr txBox="1"/>
          <p:nvPr/>
        </p:nvSpPr>
        <p:spPr>
          <a:xfrm>
            <a:off x="7510556" y="1100204"/>
            <a:ext cx="2326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Clean Architecture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948344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7B3FBEB-D3F4-483A-9A30-175602E8A0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1824" y="295729"/>
            <a:ext cx="9404723" cy="1400530"/>
          </a:xfrm>
        </p:spPr>
        <p:txBody>
          <a:bodyPr/>
          <a:lstStyle/>
          <a:p>
            <a:r>
              <a:rPr lang="zh-TW" altLang="en-US" dirty="0"/>
              <a:t>瘋狂開墾後端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62CAFD28-143D-4AF9-83D1-D92CA47DCE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1351" y="1366838"/>
            <a:ext cx="9668973" cy="5237360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D57DAE0-8740-495A-B228-85E7E8FEEB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0197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6666BAB-EE6A-4A73-9D36-B9D551964F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066" y="81782"/>
            <a:ext cx="9404723" cy="1400530"/>
          </a:xfrm>
        </p:spPr>
        <p:txBody>
          <a:bodyPr/>
          <a:lstStyle/>
          <a:p>
            <a:r>
              <a:rPr lang="zh-TW" altLang="en-US" dirty="0"/>
              <a:t>專研行事曆 </a:t>
            </a:r>
            <a:r>
              <a:rPr lang="en-US" altLang="zh-TW" dirty="0"/>
              <a:t>!</a:t>
            </a:r>
            <a:endParaRPr lang="zh-TW" altLang="en-US" dirty="0"/>
          </a:p>
        </p:txBody>
      </p:sp>
      <p:graphicFrame>
        <p:nvGraphicFramePr>
          <p:cNvPr id="5" name="內容版面配置區 4">
            <a:extLst>
              <a:ext uri="{FF2B5EF4-FFF2-40B4-BE49-F238E27FC236}">
                <a16:creationId xmlns:a16="http://schemas.microsoft.com/office/drawing/2014/main" id="{39923A26-4B24-4990-9136-53E8C21A40C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48880753"/>
              </p:ext>
            </p:extLst>
          </p:nvPr>
        </p:nvGraphicFramePr>
        <p:xfrm>
          <a:off x="540711" y="1130060"/>
          <a:ext cx="10230928" cy="5458301"/>
        </p:xfrm>
        <a:graphic>
          <a:graphicData uri="http://schemas.openxmlformats.org/drawingml/2006/table">
            <a:tbl>
              <a:tblPr firstRow="1" firstCol="1" bandRow="1">
                <a:tableStyleId>{7DF18680-E054-41AD-8BC1-D1AEF772440D}</a:tableStyleId>
              </a:tblPr>
              <a:tblGrid>
                <a:gridCol w="368282">
                  <a:extLst>
                    <a:ext uri="{9D8B030D-6E8A-4147-A177-3AD203B41FA5}">
                      <a16:colId xmlns:a16="http://schemas.microsoft.com/office/drawing/2014/main" val="3240766291"/>
                    </a:ext>
                  </a:extLst>
                </a:gridCol>
                <a:gridCol w="368282">
                  <a:extLst>
                    <a:ext uri="{9D8B030D-6E8A-4147-A177-3AD203B41FA5}">
                      <a16:colId xmlns:a16="http://schemas.microsoft.com/office/drawing/2014/main" val="2035445659"/>
                    </a:ext>
                  </a:extLst>
                </a:gridCol>
                <a:gridCol w="368282">
                  <a:extLst>
                    <a:ext uri="{9D8B030D-6E8A-4147-A177-3AD203B41FA5}">
                      <a16:colId xmlns:a16="http://schemas.microsoft.com/office/drawing/2014/main" val="3234633521"/>
                    </a:ext>
                  </a:extLst>
                </a:gridCol>
                <a:gridCol w="368282">
                  <a:extLst>
                    <a:ext uri="{9D8B030D-6E8A-4147-A177-3AD203B41FA5}">
                      <a16:colId xmlns:a16="http://schemas.microsoft.com/office/drawing/2014/main" val="1336483278"/>
                    </a:ext>
                  </a:extLst>
                </a:gridCol>
                <a:gridCol w="368282">
                  <a:extLst>
                    <a:ext uri="{9D8B030D-6E8A-4147-A177-3AD203B41FA5}">
                      <a16:colId xmlns:a16="http://schemas.microsoft.com/office/drawing/2014/main" val="1700303001"/>
                    </a:ext>
                  </a:extLst>
                </a:gridCol>
                <a:gridCol w="368282">
                  <a:extLst>
                    <a:ext uri="{9D8B030D-6E8A-4147-A177-3AD203B41FA5}">
                      <a16:colId xmlns:a16="http://schemas.microsoft.com/office/drawing/2014/main" val="1866285353"/>
                    </a:ext>
                  </a:extLst>
                </a:gridCol>
                <a:gridCol w="286719">
                  <a:extLst>
                    <a:ext uri="{9D8B030D-6E8A-4147-A177-3AD203B41FA5}">
                      <a16:colId xmlns:a16="http://schemas.microsoft.com/office/drawing/2014/main" val="1601090972"/>
                    </a:ext>
                  </a:extLst>
                </a:gridCol>
                <a:gridCol w="449841">
                  <a:extLst>
                    <a:ext uri="{9D8B030D-6E8A-4147-A177-3AD203B41FA5}">
                      <a16:colId xmlns:a16="http://schemas.microsoft.com/office/drawing/2014/main" val="3139175408"/>
                    </a:ext>
                  </a:extLst>
                </a:gridCol>
                <a:gridCol w="2427706">
                  <a:extLst>
                    <a:ext uri="{9D8B030D-6E8A-4147-A177-3AD203B41FA5}">
                      <a16:colId xmlns:a16="http://schemas.microsoft.com/office/drawing/2014/main" val="2797113171"/>
                    </a:ext>
                  </a:extLst>
                </a:gridCol>
                <a:gridCol w="2428485">
                  <a:extLst>
                    <a:ext uri="{9D8B030D-6E8A-4147-A177-3AD203B41FA5}">
                      <a16:colId xmlns:a16="http://schemas.microsoft.com/office/drawing/2014/main" val="1908213055"/>
                    </a:ext>
                  </a:extLst>
                </a:gridCol>
                <a:gridCol w="2428485">
                  <a:extLst>
                    <a:ext uri="{9D8B030D-6E8A-4147-A177-3AD203B41FA5}">
                      <a16:colId xmlns:a16="http://schemas.microsoft.com/office/drawing/2014/main" val="2649547276"/>
                    </a:ext>
                  </a:extLst>
                </a:gridCol>
              </a:tblGrid>
              <a:tr h="203959">
                <a:tc>
                  <a:txBody>
                    <a:bodyPr/>
                    <a:lstStyle/>
                    <a:p>
                      <a:endParaRPr lang="zh-TW" sz="1000" kern="1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7028" marR="27028" marT="27028" marB="27028"/>
                </a:tc>
                <a:tc>
                  <a:txBody>
                    <a:bodyPr/>
                    <a:lstStyle/>
                    <a:p>
                      <a:endParaRPr lang="zh-TW" sz="1000" kern="1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7028" marR="27028" marT="27028" marB="27028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000" kern="0">
                          <a:effectLst/>
                        </a:rPr>
                        <a:t>一</a:t>
                      </a:r>
                      <a:endParaRPr lang="zh-TW" sz="10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27028" marR="27028" marT="27028" marB="27028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000" kern="0">
                          <a:effectLst/>
                        </a:rPr>
                        <a:t>二</a:t>
                      </a:r>
                      <a:endParaRPr lang="zh-TW" sz="10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27028" marR="27028" marT="27028" marB="27028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000" kern="0">
                          <a:effectLst/>
                        </a:rPr>
                        <a:t>三</a:t>
                      </a:r>
                      <a:endParaRPr lang="zh-TW" sz="10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27028" marR="27028" marT="27028" marB="27028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000" kern="0">
                          <a:effectLst/>
                        </a:rPr>
                        <a:t>四</a:t>
                      </a:r>
                      <a:endParaRPr lang="zh-TW" sz="10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27028" marR="27028" marT="27028" marB="27028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000" kern="0">
                          <a:effectLst/>
                        </a:rPr>
                        <a:t>五</a:t>
                      </a:r>
                      <a:endParaRPr lang="zh-TW" sz="10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27028" marR="27028" marT="27028" marB="27028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000" kern="0">
                          <a:effectLst/>
                        </a:rPr>
                        <a:t>六</a:t>
                      </a:r>
                      <a:endParaRPr lang="zh-TW" sz="10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27028" marR="27028" marT="27028" marB="27028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000" kern="0">
                          <a:effectLst/>
                        </a:rPr>
                        <a:t>日</a:t>
                      </a:r>
                      <a:endParaRPr lang="zh-TW" sz="10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27028" marR="27028" marT="27028" marB="27028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000" kern="0">
                          <a:effectLst/>
                        </a:rPr>
                        <a:t>大四</a:t>
                      </a:r>
                      <a:endParaRPr lang="zh-TW" sz="10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27028" marR="27028" marT="27028" marB="27028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000" kern="0">
                          <a:effectLst/>
                        </a:rPr>
                        <a:t>大三</a:t>
                      </a:r>
                      <a:endParaRPr lang="zh-TW" sz="10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27028" marR="27028" marT="27028" marB="27028"/>
                </a:tc>
                <a:extLst>
                  <a:ext uri="{0D108BD9-81ED-4DB2-BD59-A6C34878D82A}">
                    <a16:rowId xmlns:a16="http://schemas.microsoft.com/office/drawing/2014/main" val="2753707090"/>
                  </a:ext>
                </a:extLst>
              </a:tr>
              <a:tr h="228078"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000" kern="0">
                          <a:effectLst/>
                        </a:rPr>
                        <a:t>九月</a:t>
                      </a:r>
                      <a:endParaRPr lang="zh-TW" sz="10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27028" marR="27028" marT="27028" marB="27028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000" kern="0">
                          <a:effectLst/>
                        </a:rPr>
                        <a:t>一</a:t>
                      </a:r>
                      <a:endParaRPr lang="zh-TW" sz="10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27028" marR="27028" marT="27028" marB="27028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</a:rPr>
                        <a:t>18</a:t>
                      </a:r>
                      <a:endParaRPr lang="zh-TW" sz="10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27028" marR="27028" marT="27028" marB="27028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</a:rPr>
                        <a:t>19</a:t>
                      </a:r>
                      <a:endParaRPr lang="zh-TW" sz="10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27028" marR="27028" marT="27028" marB="27028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</a:rPr>
                        <a:t>20</a:t>
                      </a:r>
                      <a:endParaRPr lang="zh-TW" sz="10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27028" marR="27028" marT="27028" marB="27028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</a:rPr>
                        <a:t>21</a:t>
                      </a:r>
                      <a:endParaRPr lang="zh-TW" sz="10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27028" marR="27028" marT="27028" marB="27028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</a:rPr>
                        <a:t>22</a:t>
                      </a:r>
                      <a:endParaRPr lang="zh-TW" sz="10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27028" marR="27028" marT="27028" marB="27028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</a:rPr>
                        <a:t>23</a:t>
                      </a:r>
                      <a:endParaRPr lang="zh-TW" sz="10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27028" marR="27028" marT="27028" marB="27028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</a:rPr>
                        <a:t>24</a:t>
                      </a:r>
                      <a:endParaRPr lang="zh-TW" sz="10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27028" marR="27028" marT="27028" marB="27028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000" kern="0" dirty="0">
                          <a:solidFill>
                            <a:schemeClr val="accent4">
                              <a:lumMod val="75000"/>
                            </a:schemeClr>
                          </a:solidFill>
                          <a:effectLst/>
                        </a:rPr>
                        <a:t>專研題目確認</a:t>
                      </a:r>
                      <a:endParaRPr lang="zh-TW" sz="1000" kern="100" dirty="0">
                        <a:solidFill>
                          <a:schemeClr val="accent4">
                            <a:lumMod val="7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27028" marR="27028" marT="27028" marB="27028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000" kern="0">
                          <a:effectLst/>
                        </a:rPr>
                        <a:t>確認分組及聯絡資料</a:t>
                      </a:r>
                      <a:endParaRPr lang="zh-TW" sz="10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27028" marR="27028" marT="27028" marB="27028"/>
                </a:tc>
                <a:extLst>
                  <a:ext uri="{0D108BD9-81ED-4DB2-BD59-A6C34878D82A}">
                    <a16:rowId xmlns:a16="http://schemas.microsoft.com/office/drawing/2014/main" val="1949972929"/>
                  </a:ext>
                </a:extLst>
              </a:tr>
              <a:tr h="228078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000" kern="0">
                          <a:effectLst/>
                        </a:rPr>
                        <a:t>二</a:t>
                      </a:r>
                      <a:endParaRPr lang="zh-TW" sz="10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27028" marR="27028" marT="27028" marB="27028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</a:rPr>
                        <a:t>25</a:t>
                      </a:r>
                      <a:endParaRPr lang="zh-TW" sz="10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27028" marR="27028" marT="27028" marB="27028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</a:rPr>
                        <a:t>26</a:t>
                      </a:r>
                      <a:endParaRPr lang="zh-TW" sz="10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27028" marR="27028" marT="27028" marB="27028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</a:rPr>
                        <a:t>27</a:t>
                      </a:r>
                      <a:endParaRPr lang="zh-TW" sz="10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27028" marR="27028" marT="27028" marB="27028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</a:rPr>
                        <a:t>28</a:t>
                      </a:r>
                      <a:endParaRPr lang="zh-TW" sz="10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27028" marR="27028" marT="27028" marB="27028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</a:rPr>
                        <a:t>29</a:t>
                      </a:r>
                      <a:endParaRPr lang="zh-TW" sz="10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27028" marR="27028" marT="27028" marB="27028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effectLst/>
                        </a:rPr>
                        <a:t>30</a:t>
                      </a:r>
                      <a:endParaRPr lang="zh-TW" sz="10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27028" marR="27028" marT="27028" marB="27028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</a:rPr>
                        <a:t>1</a:t>
                      </a:r>
                      <a:endParaRPr lang="zh-TW" sz="10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27028" marR="27028" marT="27028" marB="27028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000" kern="0" dirty="0">
                          <a:solidFill>
                            <a:schemeClr val="accent1"/>
                          </a:solidFill>
                          <a:effectLst/>
                        </a:rPr>
                        <a:t>繳交資訊專刊電子檔</a:t>
                      </a:r>
                      <a:endParaRPr lang="zh-TW" sz="1000" kern="100" dirty="0">
                        <a:solidFill>
                          <a:schemeClr val="accent1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27028" marR="27028" marT="27028" marB="27028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000" kern="0">
                          <a:effectLst/>
                        </a:rPr>
                        <a:t>確認指導老師</a:t>
                      </a:r>
                      <a:endParaRPr lang="zh-TW" sz="10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27028" marR="27028" marT="27028" marB="27028"/>
                </a:tc>
                <a:extLst>
                  <a:ext uri="{0D108BD9-81ED-4DB2-BD59-A6C34878D82A}">
                    <a16:rowId xmlns:a16="http://schemas.microsoft.com/office/drawing/2014/main" val="1104937234"/>
                  </a:ext>
                </a:extLst>
              </a:tr>
              <a:tr h="203959">
                <a:tc rowSpan="4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000" kern="0">
                          <a:effectLst/>
                        </a:rPr>
                        <a:t>十月</a:t>
                      </a:r>
                      <a:endParaRPr lang="zh-TW" sz="10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27028" marR="27028" marT="27028" marB="27028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000" kern="0">
                          <a:effectLst/>
                        </a:rPr>
                        <a:t>三</a:t>
                      </a:r>
                      <a:endParaRPr lang="zh-TW" sz="10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27028" marR="27028" marT="27028" marB="27028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</a:rPr>
                        <a:t>2</a:t>
                      </a:r>
                      <a:endParaRPr lang="zh-TW" sz="10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27028" marR="27028" marT="27028" marB="27028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</a:rPr>
                        <a:t>3</a:t>
                      </a:r>
                      <a:endParaRPr lang="zh-TW" sz="10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27028" marR="27028" marT="27028" marB="27028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</a:rPr>
                        <a:t>4</a:t>
                      </a:r>
                      <a:endParaRPr lang="zh-TW" sz="10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27028" marR="27028" marT="27028" marB="27028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</a:rPr>
                        <a:t>5</a:t>
                      </a:r>
                      <a:endParaRPr lang="zh-TW" sz="10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27028" marR="27028" marT="27028" marB="27028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</a:rPr>
                        <a:t>6</a:t>
                      </a:r>
                      <a:endParaRPr lang="zh-TW" sz="10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27028" marR="27028" marT="27028" marB="27028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</a:rPr>
                        <a:t>7</a:t>
                      </a:r>
                      <a:endParaRPr lang="zh-TW" sz="10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27028" marR="27028" marT="27028" marB="27028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</a:rPr>
                        <a:t>8</a:t>
                      </a:r>
                      <a:endParaRPr lang="zh-TW" sz="10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27028" marR="27028" marT="27028" marB="27028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000" kern="0" dirty="0">
                          <a:effectLst/>
                        </a:rPr>
                        <a:t>專研展示公假登記</a:t>
                      </a:r>
                      <a:endParaRPr lang="zh-TW" sz="10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27028" marR="27028" marT="27028" marB="27028"/>
                </a:tc>
                <a:tc>
                  <a:txBody>
                    <a:bodyPr/>
                    <a:lstStyle/>
                    <a:p>
                      <a:endParaRPr lang="zh-TW" sz="1000" kern="100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7028" marR="27028" marT="27028" marB="27028"/>
                </a:tc>
                <a:extLst>
                  <a:ext uri="{0D108BD9-81ED-4DB2-BD59-A6C34878D82A}">
                    <a16:rowId xmlns:a16="http://schemas.microsoft.com/office/drawing/2014/main" val="1135064140"/>
                  </a:ext>
                </a:extLst>
              </a:tr>
              <a:tr h="228078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000" kern="0">
                          <a:effectLst/>
                        </a:rPr>
                        <a:t>四</a:t>
                      </a:r>
                      <a:endParaRPr lang="zh-TW" sz="10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27028" marR="27028" marT="27028" marB="27028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</a:rPr>
                        <a:t>9</a:t>
                      </a:r>
                      <a:endParaRPr lang="zh-TW" sz="10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27028" marR="27028" marT="27028" marB="27028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</a:rPr>
                        <a:t>10</a:t>
                      </a:r>
                      <a:endParaRPr lang="zh-TW" sz="10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27028" marR="27028" marT="27028" marB="27028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</a:rPr>
                        <a:t>11</a:t>
                      </a:r>
                      <a:endParaRPr lang="zh-TW" sz="10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27028" marR="27028" marT="27028" marB="27028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</a:rPr>
                        <a:t>12</a:t>
                      </a:r>
                      <a:endParaRPr lang="zh-TW" sz="10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27028" marR="27028" marT="27028" marB="27028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</a:rPr>
                        <a:t>13</a:t>
                      </a:r>
                      <a:endParaRPr lang="zh-TW" sz="10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27028" marR="27028" marT="27028" marB="27028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</a:rPr>
                        <a:t>14</a:t>
                      </a:r>
                      <a:endParaRPr lang="zh-TW" sz="10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27028" marR="27028" marT="27028" marB="27028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</a:rPr>
                        <a:t>15</a:t>
                      </a:r>
                      <a:endParaRPr lang="zh-TW" sz="10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27028" marR="27028" marT="27028" marB="27028"/>
                </a:tc>
                <a:tc>
                  <a:txBody>
                    <a:bodyPr/>
                    <a:lstStyle/>
                    <a:p>
                      <a:endParaRPr lang="zh-TW" sz="1000" kern="100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7028" marR="27028" marT="27028" marB="27028"/>
                </a:tc>
                <a:tc>
                  <a:txBody>
                    <a:bodyPr/>
                    <a:lstStyle/>
                    <a:p>
                      <a:endParaRPr lang="zh-TW" sz="1000" kern="1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7028" marR="27028" marT="27028" marB="27028"/>
                </a:tc>
                <a:extLst>
                  <a:ext uri="{0D108BD9-81ED-4DB2-BD59-A6C34878D82A}">
                    <a16:rowId xmlns:a16="http://schemas.microsoft.com/office/drawing/2014/main" val="1036828933"/>
                  </a:ext>
                </a:extLst>
              </a:tr>
              <a:tr h="228078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000" kern="0">
                          <a:effectLst/>
                        </a:rPr>
                        <a:t>五</a:t>
                      </a:r>
                      <a:endParaRPr lang="zh-TW" sz="10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27028" marR="27028" marT="27028" marB="27028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</a:rPr>
                        <a:t>16</a:t>
                      </a:r>
                      <a:endParaRPr lang="zh-TW" sz="10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27028" marR="27028" marT="27028" marB="27028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</a:rPr>
                        <a:t>17</a:t>
                      </a:r>
                      <a:endParaRPr lang="zh-TW" sz="10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27028" marR="27028" marT="27028" marB="27028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</a:rPr>
                        <a:t>18</a:t>
                      </a:r>
                      <a:endParaRPr lang="zh-TW" sz="10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27028" marR="27028" marT="27028" marB="27028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</a:rPr>
                        <a:t>19</a:t>
                      </a:r>
                      <a:endParaRPr lang="zh-TW" sz="10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27028" marR="27028" marT="27028" marB="27028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</a:rPr>
                        <a:t>20</a:t>
                      </a:r>
                      <a:endParaRPr lang="zh-TW" sz="10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27028" marR="27028" marT="27028" marB="27028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</a:rPr>
                        <a:t>21</a:t>
                      </a:r>
                      <a:endParaRPr lang="zh-TW" sz="10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27028" marR="27028" marT="27028" marB="27028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</a:rPr>
                        <a:t>22</a:t>
                      </a:r>
                      <a:endParaRPr lang="zh-TW" sz="10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27028" marR="27028" marT="27028" marB="27028"/>
                </a:tc>
                <a:tc>
                  <a:txBody>
                    <a:bodyPr/>
                    <a:lstStyle/>
                    <a:p>
                      <a:endParaRPr lang="zh-TW" sz="1000" kern="1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7028" marR="27028" marT="27028" marB="27028"/>
                </a:tc>
                <a:tc>
                  <a:txBody>
                    <a:bodyPr/>
                    <a:lstStyle/>
                    <a:p>
                      <a:endParaRPr lang="zh-TW" sz="1000" kern="1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7028" marR="27028" marT="27028" marB="27028"/>
                </a:tc>
                <a:extLst>
                  <a:ext uri="{0D108BD9-81ED-4DB2-BD59-A6C34878D82A}">
                    <a16:rowId xmlns:a16="http://schemas.microsoft.com/office/drawing/2014/main" val="758328830"/>
                  </a:ext>
                </a:extLst>
              </a:tr>
              <a:tr h="228078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000" kern="0">
                          <a:effectLst/>
                        </a:rPr>
                        <a:t>六</a:t>
                      </a:r>
                      <a:endParaRPr lang="zh-TW" sz="10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27028" marR="27028" marT="27028" marB="27028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</a:rPr>
                        <a:t>23</a:t>
                      </a:r>
                      <a:endParaRPr lang="zh-TW" sz="10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27028" marR="27028" marT="27028" marB="27028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</a:rPr>
                        <a:t>24</a:t>
                      </a:r>
                      <a:endParaRPr lang="zh-TW" sz="10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27028" marR="27028" marT="27028" marB="27028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</a:rPr>
                        <a:t>25</a:t>
                      </a:r>
                      <a:endParaRPr lang="zh-TW" sz="10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27028" marR="27028" marT="27028" marB="27028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</a:rPr>
                        <a:t>26</a:t>
                      </a:r>
                      <a:endParaRPr lang="zh-TW" sz="10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27028" marR="27028" marT="27028" marB="27028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</a:rPr>
                        <a:t>27</a:t>
                      </a:r>
                      <a:endParaRPr lang="zh-TW" sz="10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27028" marR="27028" marT="27028" marB="27028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</a:rPr>
                        <a:t>28</a:t>
                      </a:r>
                      <a:endParaRPr lang="zh-TW" sz="10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27028" marR="27028" marT="27028" marB="27028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</a:rPr>
                        <a:t>29</a:t>
                      </a:r>
                      <a:endParaRPr lang="zh-TW" sz="10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27028" marR="27028" marT="27028" marB="27028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000" kern="0" dirty="0">
                          <a:solidFill>
                            <a:schemeClr val="accent1"/>
                          </a:solidFill>
                          <a:effectLst/>
                        </a:rPr>
                        <a:t>繳交總審文件電子檔</a:t>
                      </a:r>
                      <a:endParaRPr lang="zh-TW" sz="1000" kern="100" dirty="0">
                        <a:solidFill>
                          <a:schemeClr val="accent1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27028" marR="27028" marT="27028" marB="27028"/>
                </a:tc>
                <a:tc>
                  <a:txBody>
                    <a:bodyPr/>
                    <a:lstStyle/>
                    <a:p>
                      <a:endParaRPr lang="zh-TW" sz="1000" kern="1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7028" marR="27028" marT="27028" marB="27028"/>
                </a:tc>
                <a:extLst>
                  <a:ext uri="{0D108BD9-81ED-4DB2-BD59-A6C34878D82A}">
                    <a16:rowId xmlns:a16="http://schemas.microsoft.com/office/drawing/2014/main" val="3336387144"/>
                  </a:ext>
                </a:extLst>
              </a:tr>
              <a:tr h="436533">
                <a:tc rowSpan="5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000" kern="0">
                          <a:effectLst/>
                        </a:rPr>
                        <a:t>十一月</a:t>
                      </a:r>
                      <a:endParaRPr lang="zh-TW" sz="10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27028" marR="27028" marT="27028" marB="27028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000" kern="0">
                          <a:effectLst/>
                        </a:rPr>
                        <a:t>七</a:t>
                      </a:r>
                      <a:endParaRPr lang="zh-TW" sz="10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27028" marR="27028" marT="27028" marB="27028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</a:rPr>
                        <a:t>30</a:t>
                      </a:r>
                      <a:endParaRPr lang="zh-TW" sz="10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27028" marR="27028" marT="27028" marB="27028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</a:rPr>
                        <a:t>31</a:t>
                      </a:r>
                      <a:endParaRPr lang="zh-TW" sz="10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27028" marR="27028" marT="27028" marB="27028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</a:rPr>
                        <a:t>1</a:t>
                      </a:r>
                      <a:endParaRPr lang="zh-TW" sz="10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27028" marR="27028" marT="27028" marB="27028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</a:rPr>
                        <a:t>2</a:t>
                      </a:r>
                      <a:endParaRPr lang="zh-TW" sz="10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27028" marR="27028" marT="27028" marB="27028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</a:rPr>
                        <a:t>3</a:t>
                      </a:r>
                      <a:endParaRPr lang="zh-TW" sz="10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27028" marR="27028" marT="27028" marB="27028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</a:rPr>
                        <a:t>4</a:t>
                      </a:r>
                      <a:endParaRPr lang="zh-TW" sz="10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27028" marR="27028" marT="27028" marB="27028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</a:rPr>
                        <a:t>5</a:t>
                      </a:r>
                      <a:endParaRPr lang="zh-TW" sz="10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27028" marR="27028" marT="27028" marB="27028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solidFill>
                            <a:schemeClr val="accent1"/>
                          </a:solidFill>
                          <a:effectLst/>
                        </a:rPr>
                        <a:t>11/2-11/4</a:t>
                      </a:r>
                      <a:r>
                        <a:rPr lang="zh-TW" sz="1000" kern="0" dirty="0">
                          <a:solidFill>
                            <a:schemeClr val="accent1"/>
                          </a:solidFill>
                          <a:effectLst/>
                        </a:rPr>
                        <a:t>專研展示</a:t>
                      </a:r>
                      <a:r>
                        <a:rPr lang="en-US" sz="1000" kern="0" dirty="0">
                          <a:effectLst/>
                        </a:rPr>
                        <a:t>(</a:t>
                      </a:r>
                      <a:r>
                        <a:rPr lang="zh-TW" sz="1000" b="1" kern="0" dirty="0">
                          <a:solidFill>
                            <a:schemeClr val="accent2"/>
                          </a:solidFill>
                          <a:effectLst/>
                        </a:rPr>
                        <a:t>選出特優組</a:t>
                      </a:r>
                      <a:r>
                        <a:rPr lang="en-US" sz="1000" kern="0" dirty="0">
                          <a:effectLst/>
                        </a:rPr>
                        <a:t>)</a:t>
                      </a:r>
                      <a:endParaRPr lang="zh-TW" sz="1000" kern="100" dirty="0">
                        <a:effectLst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000" kern="0" dirty="0">
                          <a:effectLst/>
                        </a:rPr>
                        <a:t>繳交總審文件電子檔</a:t>
                      </a:r>
                      <a:endParaRPr lang="zh-TW" sz="10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27028" marR="27028" marT="27028" marB="27028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000" kern="0">
                          <a:effectLst/>
                        </a:rPr>
                        <a:t>參加展示活動</a:t>
                      </a:r>
                      <a:endParaRPr lang="zh-TW" sz="10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27028" marR="27028" marT="27028" marB="27028"/>
                </a:tc>
                <a:extLst>
                  <a:ext uri="{0D108BD9-81ED-4DB2-BD59-A6C34878D82A}">
                    <a16:rowId xmlns:a16="http://schemas.microsoft.com/office/drawing/2014/main" val="832867875"/>
                  </a:ext>
                </a:extLst>
              </a:tr>
              <a:tr h="228078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000" kern="0">
                          <a:effectLst/>
                        </a:rPr>
                        <a:t>八</a:t>
                      </a:r>
                      <a:endParaRPr lang="zh-TW" sz="10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27028" marR="27028" marT="27028" marB="27028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</a:rPr>
                        <a:t>6</a:t>
                      </a:r>
                      <a:endParaRPr lang="zh-TW" sz="10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27028" marR="27028" marT="27028" marB="27028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</a:rPr>
                        <a:t>7</a:t>
                      </a:r>
                      <a:endParaRPr lang="zh-TW" sz="10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27028" marR="27028" marT="27028" marB="27028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</a:rPr>
                        <a:t>8</a:t>
                      </a:r>
                      <a:endParaRPr lang="zh-TW" sz="10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27028" marR="27028" marT="27028" marB="27028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</a:rPr>
                        <a:t>9</a:t>
                      </a:r>
                      <a:endParaRPr lang="zh-TW" sz="10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27028" marR="27028" marT="27028" marB="27028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</a:rPr>
                        <a:t>10</a:t>
                      </a:r>
                      <a:endParaRPr lang="zh-TW" sz="10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27028" marR="27028" marT="27028" marB="27028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</a:rPr>
                        <a:t>11</a:t>
                      </a:r>
                      <a:endParaRPr lang="zh-TW" sz="10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27028" marR="27028" marT="27028" marB="27028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</a:rPr>
                        <a:t>12</a:t>
                      </a:r>
                      <a:endParaRPr lang="zh-TW" sz="10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27028" marR="27028" marT="27028" marB="27028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000" kern="0">
                          <a:effectLst/>
                        </a:rPr>
                        <a:t>繳交總審文件電子檔</a:t>
                      </a:r>
                      <a:endParaRPr lang="zh-TW" sz="10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27028" marR="27028" marT="27028" marB="27028"/>
                </a:tc>
                <a:tc>
                  <a:txBody>
                    <a:bodyPr/>
                    <a:lstStyle/>
                    <a:p>
                      <a:endParaRPr lang="zh-TW" sz="1000" kern="1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7028" marR="27028" marT="27028" marB="27028"/>
                </a:tc>
                <a:extLst>
                  <a:ext uri="{0D108BD9-81ED-4DB2-BD59-A6C34878D82A}">
                    <a16:rowId xmlns:a16="http://schemas.microsoft.com/office/drawing/2014/main" val="870745621"/>
                  </a:ext>
                </a:extLst>
              </a:tr>
              <a:tr h="228078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000" kern="0">
                          <a:effectLst/>
                        </a:rPr>
                        <a:t>九</a:t>
                      </a:r>
                      <a:endParaRPr lang="zh-TW" sz="10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27028" marR="27028" marT="27028" marB="27028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</a:rPr>
                        <a:t>13</a:t>
                      </a:r>
                      <a:endParaRPr lang="zh-TW" sz="10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27028" marR="27028" marT="27028" marB="27028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</a:rPr>
                        <a:t>14</a:t>
                      </a:r>
                      <a:endParaRPr lang="zh-TW" sz="10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27028" marR="27028" marT="27028" marB="27028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</a:rPr>
                        <a:t>15</a:t>
                      </a:r>
                      <a:endParaRPr lang="zh-TW" sz="10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27028" marR="27028" marT="27028" marB="27028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</a:rPr>
                        <a:t>16</a:t>
                      </a:r>
                      <a:endParaRPr lang="zh-TW" sz="10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27028" marR="27028" marT="27028" marB="27028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</a:rPr>
                        <a:t>17</a:t>
                      </a:r>
                      <a:endParaRPr lang="zh-TW" sz="10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27028" marR="27028" marT="27028" marB="27028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</a:rPr>
                        <a:t>18</a:t>
                      </a:r>
                      <a:endParaRPr lang="zh-TW" sz="10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27028" marR="27028" marT="27028" marB="27028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</a:rPr>
                        <a:t>19</a:t>
                      </a:r>
                      <a:endParaRPr lang="zh-TW" sz="10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27028" marR="27028" marT="27028" marB="27028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000" kern="0" dirty="0">
                          <a:effectLst/>
                        </a:rPr>
                        <a:t>期中考週</a:t>
                      </a:r>
                      <a:endParaRPr lang="zh-TW" sz="10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27028" marR="27028" marT="27028" marB="27028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5215504"/>
                  </a:ext>
                </a:extLst>
              </a:tr>
              <a:tr h="228078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000" kern="0">
                          <a:effectLst/>
                        </a:rPr>
                        <a:t>十</a:t>
                      </a:r>
                      <a:endParaRPr lang="zh-TW" sz="10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27028" marR="27028" marT="27028" marB="27028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</a:rPr>
                        <a:t>20</a:t>
                      </a:r>
                      <a:endParaRPr lang="zh-TW" sz="10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27028" marR="27028" marT="27028" marB="27028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</a:rPr>
                        <a:t>21</a:t>
                      </a:r>
                      <a:endParaRPr lang="zh-TW" sz="10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27028" marR="27028" marT="27028" marB="27028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</a:rPr>
                        <a:t>22</a:t>
                      </a:r>
                      <a:endParaRPr lang="zh-TW" sz="10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27028" marR="27028" marT="27028" marB="27028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</a:rPr>
                        <a:t>23</a:t>
                      </a:r>
                      <a:endParaRPr lang="zh-TW" sz="10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27028" marR="27028" marT="27028" marB="27028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</a:rPr>
                        <a:t>24</a:t>
                      </a:r>
                      <a:endParaRPr lang="zh-TW" sz="10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27028" marR="27028" marT="27028" marB="27028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</a:rPr>
                        <a:t>25</a:t>
                      </a:r>
                      <a:endParaRPr lang="zh-TW" sz="10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27028" marR="27028" marT="27028" marB="27028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</a:rPr>
                        <a:t>26</a:t>
                      </a:r>
                      <a:endParaRPr lang="zh-TW" sz="10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27028" marR="27028" marT="27028" marB="27028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solidFill>
                            <a:schemeClr val="accent1"/>
                          </a:solidFill>
                          <a:effectLst/>
                        </a:rPr>
                        <a:t>11/24</a:t>
                      </a:r>
                      <a:r>
                        <a:rPr lang="zh-TW" sz="1000" kern="100" dirty="0">
                          <a:solidFill>
                            <a:schemeClr val="accent1"/>
                          </a:solidFill>
                          <a:effectLst/>
                        </a:rPr>
                        <a:t>資訊展說明會</a:t>
                      </a:r>
                      <a:r>
                        <a:rPr lang="en-US" sz="1000" kern="100" dirty="0">
                          <a:solidFill>
                            <a:schemeClr val="accent1"/>
                          </a:solidFill>
                          <a:effectLst/>
                        </a:rPr>
                        <a:t>(</a:t>
                      </a:r>
                      <a:r>
                        <a:rPr lang="zh-TW" sz="1000" kern="100" dirty="0">
                          <a:solidFill>
                            <a:schemeClr val="accent1"/>
                          </a:solidFill>
                          <a:effectLst/>
                        </a:rPr>
                        <a:t>特優組</a:t>
                      </a:r>
                      <a:r>
                        <a:rPr lang="en-US" sz="1000" kern="100" dirty="0">
                          <a:solidFill>
                            <a:schemeClr val="accent1"/>
                          </a:solidFill>
                          <a:effectLst/>
                        </a:rPr>
                        <a:t>)</a:t>
                      </a:r>
                      <a:r>
                        <a:rPr lang="en-US" sz="1000" kern="0" dirty="0">
                          <a:solidFill>
                            <a:schemeClr val="accent1"/>
                          </a:solidFill>
                          <a:effectLst/>
                        </a:rPr>
                        <a:t> </a:t>
                      </a:r>
                      <a:endParaRPr lang="zh-TW" sz="1000" kern="100" dirty="0">
                        <a:solidFill>
                          <a:schemeClr val="accent1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27028" marR="27028" marT="27028" marB="27028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000" kern="0" dirty="0">
                          <a:effectLst/>
                        </a:rPr>
                        <a:t>填寫總審報名場次</a:t>
                      </a:r>
                      <a:endParaRPr lang="zh-TW" sz="10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27028" marR="27028" marT="27028" marB="27028"/>
                </a:tc>
                <a:extLst>
                  <a:ext uri="{0D108BD9-81ED-4DB2-BD59-A6C34878D82A}">
                    <a16:rowId xmlns:a16="http://schemas.microsoft.com/office/drawing/2014/main" val="3386786150"/>
                  </a:ext>
                </a:extLst>
              </a:tr>
              <a:tr h="306407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000" kern="0">
                          <a:effectLst/>
                        </a:rPr>
                        <a:t>十一</a:t>
                      </a:r>
                      <a:endParaRPr lang="zh-TW" sz="10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27028" marR="27028" marT="27028" marB="27028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</a:rPr>
                        <a:t>27</a:t>
                      </a:r>
                      <a:endParaRPr lang="zh-TW" sz="10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27028" marR="27028" marT="27028" marB="27028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</a:rPr>
                        <a:t>28</a:t>
                      </a:r>
                      <a:endParaRPr lang="zh-TW" sz="10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27028" marR="27028" marT="27028" marB="27028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</a:rPr>
                        <a:t>29</a:t>
                      </a:r>
                      <a:endParaRPr lang="zh-TW" sz="10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27028" marR="27028" marT="27028" marB="27028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</a:rPr>
                        <a:t>30</a:t>
                      </a:r>
                      <a:endParaRPr lang="zh-TW" sz="10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27028" marR="27028" marT="27028" marB="27028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</a:rPr>
                        <a:t>1</a:t>
                      </a:r>
                      <a:endParaRPr lang="zh-TW" sz="10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27028" marR="27028" marT="27028" marB="27028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</a:rPr>
                        <a:t>2</a:t>
                      </a:r>
                      <a:endParaRPr lang="zh-TW" sz="10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27028" marR="27028" marT="27028" marB="27028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</a:rPr>
                        <a:t>3</a:t>
                      </a:r>
                      <a:endParaRPr lang="zh-TW" sz="10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27028" marR="27028" marT="27028" marB="27028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</a:rPr>
                        <a:t>12/2</a:t>
                      </a:r>
                      <a:r>
                        <a:rPr lang="zh-TW" sz="1000" kern="0">
                          <a:effectLst/>
                        </a:rPr>
                        <a:t>總審</a:t>
                      </a:r>
                      <a:r>
                        <a:rPr lang="en-US" sz="1000" kern="0">
                          <a:effectLst/>
                        </a:rPr>
                        <a:t>(</a:t>
                      </a:r>
                      <a:r>
                        <a:rPr lang="zh-TW" sz="1000" kern="0">
                          <a:effectLst/>
                        </a:rPr>
                        <a:t>特優組不用參加</a:t>
                      </a:r>
                      <a:r>
                        <a:rPr lang="en-US" sz="1000" kern="0">
                          <a:effectLst/>
                        </a:rPr>
                        <a:t>)</a:t>
                      </a:r>
                      <a:endParaRPr lang="zh-TW" sz="10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27028" marR="27028" marT="27028" marB="27028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000" kern="0">
                          <a:effectLst/>
                        </a:rPr>
                        <a:t>各組參與總審活動</a:t>
                      </a:r>
                      <a:endParaRPr lang="zh-TW" sz="10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27028" marR="27028" marT="27028" marB="27028"/>
                </a:tc>
                <a:extLst>
                  <a:ext uri="{0D108BD9-81ED-4DB2-BD59-A6C34878D82A}">
                    <a16:rowId xmlns:a16="http://schemas.microsoft.com/office/drawing/2014/main" val="3581388332"/>
                  </a:ext>
                </a:extLst>
              </a:tr>
              <a:tr h="354517">
                <a:tc rowSpan="4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000" kern="0">
                          <a:effectLst/>
                        </a:rPr>
                        <a:t>十二月</a:t>
                      </a:r>
                      <a:endParaRPr lang="zh-TW" sz="10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27028" marR="27028" marT="27028" marB="27028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000" kern="0">
                          <a:effectLst/>
                        </a:rPr>
                        <a:t>十二</a:t>
                      </a:r>
                      <a:endParaRPr lang="zh-TW" sz="10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27028" marR="27028" marT="27028" marB="27028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</a:rPr>
                        <a:t>4</a:t>
                      </a:r>
                      <a:endParaRPr lang="zh-TW" sz="10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27028" marR="27028" marT="27028" marB="27028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</a:rPr>
                        <a:t>5</a:t>
                      </a:r>
                      <a:endParaRPr lang="zh-TW" sz="10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27028" marR="27028" marT="27028" marB="27028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</a:rPr>
                        <a:t>6</a:t>
                      </a:r>
                      <a:endParaRPr lang="zh-TW" sz="10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27028" marR="27028" marT="27028" marB="27028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</a:rPr>
                        <a:t>7</a:t>
                      </a:r>
                      <a:endParaRPr lang="zh-TW" sz="10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27028" marR="27028" marT="27028" marB="27028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</a:rPr>
                        <a:t>8</a:t>
                      </a:r>
                      <a:endParaRPr lang="zh-TW" sz="10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27028" marR="27028" marT="27028" marB="27028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</a:rPr>
                        <a:t>9</a:t>
                      </a:r>
                      <a:endParaRPr lang="zh-TW" sz="10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27028" marR="27028" marT="27028" marB="27028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effectLst/>
                        </a:rPr>
                        <a:t>10</a:t>
                      </a:r>
                      <a:endParaRPr lang="zh-TW" sz="10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27028" marR="27028" marT="27028" marB="27028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effectLst/>
                        </a:rPr>
                        <a:t>12/5</a:t>
                      </a:r>
                      <a:r>
                        <a:rPr lang="zh-TW" sz="1000" kern="0" dirty="0">
                          <a:effectLst/>
                        </a:rPr>
                        <a:t>資訊展</a:t>
                      </a:r>
                      <a:r>
                        <a:rPr lang="en-US" sz="1000" kern="0" dirty="0">
                          <a:effectLst/>
                        </a:rPr>
                        <a:t>(</a:t>
                      </a:r>
                      <a:r>
                        <a:rPr lang="zh-TW" sz="1000" kern="0" dirty="0">
                          <a:effectLst/>
                        </a:rPr>
                        <a:t>治平高中</a:t>
                      </a:r>
                      <a:r>
                        <a:rPr lang="en-US" sz="1000" kern="0" dirty="0">
                          <a:effectLst/>
                        </a:rPr>
                        <a:t>)</a:t>
                      </a:r>
                      <a:endParaRPr lang="zh-TW" sz="1000" kern="100" dirty="0">
                        <a:effectLst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effectLst/>
                        </a:rPr>
                        <a:t>12/8</a:t>
                      </a:r>
                      <a:r>
                        <a:rPr lang="zh-TW" sz="1000" kern="0" dirty="0">
                          <a:effectLst/>
                        </a:rPr>
                        <a:t>資訊展</a:t>
                      </a:r>
                      <a:r>
                        <a:rPr lang="en-US" sz="1000" kern="0" dirty="0">
                          <a:effectLst/>
                        </a:rPr>
                        <a:t>(</a:t>
                      </a:r>
                      <a:r>
                        <a:rPr lang="zh-TW" sz="1000" kern="0" dirty="0">
                          <a:effectLst/>
                        </a:rPr>
                        <a:t>林口高中</a:t>
                      </a:r>
                      <a:r>
                        <a:rPr lang="en-US" sz="1000" kern="0" dirty="0">
                          <a:effectLst/>
                        </a:rPr>
                        <a:t>)</a:t>
                      </a:r>
                      <a:endParaRPr lang="zh-TW" sz="10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27028" marR="27028" marT="27028" marB="27028"/>
                </a:tc>
                <a:tc>
                  <a:txBody>
                    <a:bodyPr/>
                    <a:lstStyle/>
                    <a:p>
                      <a:endParaRPr lang="zh-TW" sz="1000" kern="1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7028" marR="27028" marT="27028" marB="27028"/>
                </a:tc>
                <a:extLst>
                  <a:ext uri="{0D108BD9-81ED-4DB2-BD59-A6C34878D82A}">
                    <a16:rowId xmlns:a16="http://schemas.microsoft.com/office/drawing/2014/main" val="2972493981"/>
                  </a:ext>
                </a:extLst>
              </a:tr>
              <a:tr h="306407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000" kern="0">
                          <a:effectLst/>
                        </a:rPr>
                        <a:t>十三</a:t>
                      </a:r>
                      <a:endParaRPr lang="zh-TW" sz="10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27028" marR="27028" marT="27028" marB="27028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</a:rPr>
                        <a:t>11</a:t>
                      </a:r>
                      <a:endParaRPr lang="zh-TW" sz="10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27028" marR="27028" marT="27028" marB="27028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</a:rPr>
                        <a:t>12</a:t>
                      </a:r>
                      <a:endParaRPr lang="zh-TW" sz="10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27028" marR="27028" marT="27028" marB="27028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</a:rPr>
                        <a:t>13</a:t>
                      </a:r>
                      <a:endParaRPr lang="zh-TW" sz="10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27028" marR="27028" marT="27028" marB="27028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</a:rPr>
                        <a:t>14</a:t>
                      </a:r>
                      <a:endParaRPr lang="zh-TW" sz="10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27028" marR="27028" marT="27028" marB="27028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</a:rPr>
                        <a:t>15</a:t>
                      </a:r>
                      <a:endParaRPr lang="zh-TW" sz="10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27028" marR="27028" marT="27028" marB="27028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</a:rPr>
                        <a:t>16</a:t>
                      </a:r>
                      <a:endParaRPr lang="zh-TW" sz="10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27028" marR="27028" marT="27028" marB="27028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</a:rPr>
                        <a:t>17</a:t>
                      </a:r>
                      <a:endParaRPr lang="zh-TW" sz="10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27028" marR="27028" marT="27028" marB="27028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</a:rPr>
                        <a:t>12/13-12/14</a:t>
                      </a:r>
                      <a:r>
                        <a:rPr lang="zh-TW" sz="1000" kern="0">
                          <a:effectLst/>
                        </a:rPr>
                        <a:t>資訊展</a:t>
                      </a:r>
                      <a:r>
                        <a:rPr lang="en-US" sz="1000" kern="0">
                          <a:effectLst/>
                        </a:rPr>
                        <a:t>(</a:t>
                      </a:r>
                      <a:r>
                        <a:rPr lang="zh-TW" sz="1000" kern="0">
                          <a:effectLst/>
                        </a:rPr>
                        <a:t>壽山高中</a:t>
                      </a:r>
                      <a:r>
                        <a:rPr lang="en-US" sz="1000" kern="0">
                          <a:effectLst/>
                        </a:rPr>
                        <a:t>) </a:t>
                      </a:r>
                      <a:endParaRPr lang="zh-TW" sz="10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27028" marR="27028" marT="27028" marB="27028"/>
                </a:tc>
                <a:tc>
                  <a:txBody>
                    <a:bodyPr/>
                    <a:lstStyle/>
                    <a:p>
                      <a:endParaRPr lang="zh-TW" sz="1000" kern="1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7028" marR="27028" marT="27028" marB="27028"/>
                </a:tc>
                <a:extLst>
                  <a:ext uri="{0D108BD9-81ED-4DB2-BD59-A6C34878D82A}">
                    <a16:rowId xmlns:a16="http://schemas.microsoft.com/office/drawing/2014/main" val="2926183388"/>
                  </a:ext>
                </a:extLst>
              </a:tr>
              <a:tr h="306407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000" kern="0">
                          <a:effectLst/>
                        </a:rPr>
                        <a:t>十四</a:t>
                      </a:r>
                      <a:endParaRPr lang="zh-TW" sz="10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27028" marR="27028" marT="27028" marB="27028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</a:rPr>
                        <a:t>18</a:t>
                      </a:r>
                      <a:endParaRPr lang="zh-TW" sz="10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27028" marR="27028" marT="27028" marB="27028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</a:rPr>
                        <a:t>19</a:t>
                      </a:r>
                      <a:endParaRPr lang="zh-TW" sz="10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27028" marR="27028" marT="27028" marB="27028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</a:rPr>
                        <a:t>20</a:t>
                      </a:r>
                      <a:endParaRPr lang="zh-TW" sz="10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27028" marR="27028" marT="27028" marB="27028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</a:rPr>
                        <a:t>21</a:t>
                      </a:r>
                      <a:endParaRPr lang="zh-TW" sz="10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27028" marR="27028" marT="27028" marB="27028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</a:rPr>
                        <a:t>22</a:t>
                      </a:r>
                      <a:endParaRPr lang="zh-TW" sz="10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27028" marR="27028" marT="27028" marB="27028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</a:rPr>
                        <a:t>23</a:t>
                      </a:r>
                      <a:endParaRPr lang="zh-TW" sz="10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27028" marR="27028" marT="27028" marB="27028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</a:rPr>
                        <a:t>24</a:t>
                      </a:r>
                      <a:endParaRPr lang="zh-TW" sz="10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27028" marR="27028" marT="27028" marB="27028"/>
                </a:tc>
                <a:tc>
                  <a:txBody>
                    <a:bodyPr/>
                    <a:lstStyle/>
                    <a:p>
                      <a:endParaRPr lang="zh-TW" sz="1000" kern="1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7028" marR="27028" marT="27028" marB="27028"/>
                </a:tc>
                <a:tc>
                  <a:txBody>
                    <a:bodyPr/>
                    <a:lstStyle/>
                    <a:p>
                      <a:endParaRPr lang="zh-TW" sz="1000" kern="1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7028" marR="27028" marT="27028" marB="27028"/>
                </a:tc>
                <a:extLst>
                  <a:ext uri="{0D108BD9-81ED-4DB2-BD59-A6C34878D82A}">
                    <a16:rowId xmlns:a16="http://schemas.microsoft.com/office/drawing/2014/main" val="1241339538"/>
                  </a:ext>
                </a:extLst>
              </a:tr>
              <a:tr h="306407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000" kern="0">
                          <a:effectLst/>
                        </a:rPr>
                        <a:t>十五</a:t>
                      </a:r>
                      <a:endParaRPr lang="zh-TW" sz="10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27028" marR="27028" marT="27028" marB="27028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</a:rPr>
                        <a:t>25</a:t>
                      </a:r>
                      <a:endParaRPr lang="zh-TW" sz="10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27028" marR="27028" marT="27028" marB="27028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</a:rPr>
                        <a:t>26</a:t>
                      </a:r>
                      <a:endParaRPr lang="zh-TW" sz="10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27028" marR="27028" marT="27028" marB="27028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</a:rPr>
                        <a:t>27</a:t>
                      </a:r>
                      <a:endParaRPr lang="zh-TW" sz="10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27028" marR="27028" marT="27028" marB="27028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</a:rPr>
                        <a:t>28</a:t>
                      </a:r>
                      <a:endParaRPr lang="zh-TW" sz="10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27028" marR="27028" marT="27028" marB="27028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</a:rPr>
                        <a:t>29</a:t>
                      </a:r>
                      <a:endParaRPr lang="zh-TW" sz="10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27028" marR="27028" marT="27028" marB="27028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</a:rPr>
                        <a:t>30</a:t>
                      </a:r>
                      <a:endParaRPr lang="zh-TW" sz="10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27028" marR="27028" marT="27028" marB="27028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</a:rPr>
                        <a:t>31</a:t>
                      </a:r>
                      <a:endParaRPr lang="zh-TW" sz="10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27028" marR="27028" marT="27028" marB="27028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</a:rPr>
                        <a:t>12/28</a:t>
                      </a:r>
                      <a:r>
                        <a:rPr lang="zh-TW" sz="1000" kern="0">
                          <a:effectLst/>
                        </a:rPr>
                        <a:t>資訊展</a:t>
                      </a:r>
                      <a:r>
                        <a:rPr lang="en-US" sz="1000" kern="0">
                          <a:effectLst/>
                        </a:rPr>
                        <a:t>(</a:t>
                      </a:r>
                      <a:r>
                        <a:rPr lang="zh-TW" sz="1000" kern="0">
                          <a:effectLst/>
                        </a:rPr>
                        <a:t>衛理高中</a:t>
                      </a:r>
                      <a:r>
                        <a:rPr lang="en-US" sz="1000" kern="0">
                          <a:effectLst/>
                        </a:rPr>
                        <a:t>)</a:t>
                      </a:r>
                      <a:endParaRPr lang="zh-TW" sz="10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27028" marR="27028" marT="27028" marB="27028"/>
                </a:tc>
                <a:tc>
                  <a:txBody>
                    <a:bodyPr/>
                    <a:lstStyle/>
                    <a:p>
                      <a:endParaRPr lang="zh-TW" sz="1000" kern="1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7028" marR="27028" marT="27028" marB="27028"/>
                </a:tc>
                <a:extLst>
                  <a:ext uri="{0D108BD9-81ED-4DB2-BD59-A6C34878D82A}">
                    <a16:rowId xmlns:a16="http://schemas.microsoft.com/office/drawing/2014/main" val="3446650404"/>
                  </a:ext>
                </a:extLst>
              </a:tr>
              <a:tr h="354517">
                <a:tc rowSpan="4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000" kern="0">
                          <a:effectLst/>
                        </a:rPr>
                        <a:t>一月</a:t>
                      </a:r>
                      <a:endParaRPr lang="zh-TW" sz="10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27028" marR="27028" marT="27028" marB="27028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000" kern="0">
                          <a:effectLst/>
                        </a:rPr>
                        <a:t>十六</a:t>
                      </a:r>
                      <a:endParaRPr lang="zh-TW" sz="10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27028" marR="27028" marT="27028" marB="27028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</a:rPr>
                        <a:t>1</a:t>
                      </a:r>
                      <a:endParaRPr lang="zh-TW" sz="10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27028" marR="27028" marT="27028" marB="27028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</a:rPr>
                        <a:t>2</a:t>
                      </a:r>
                      <a:endParaRPr lang="zh-TW" sz="10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27028" marR="27028" marT="27028" marB="27028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</a:rPr>
                        <a:t>3</a:t>
                      </a:r>
                      <a:endParaRPr lang="zh-TW" sz="10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27028" marR="27028" marT="27028" marB="27028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</a:rPr>
                        <a:t>4</a:t>
                      </a:r>
                      <a:endParaRPr lang="zh-TW" sz="10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27028" marR="27028" marT="27028" marB="27028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</a:rPr>
                        <a:t>5</a:t>
                      </a:r>
                      <a:endParaRPr lang="zh-TW" sz="10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27028" marR="27028" marT="27028" marB="27028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</a:rPr>
                        <a:t>6</a:t>
                      </a:r>
                      <a:endParaRPr lang="zh-TW" sz="10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27028" marR="27028" marT="27028" marB="27028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</a:rPr>
                        <a:t>7</a:t>
                      </a:r>
                      <a:endParaRPr lang="zh-TW" sz="10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27028" marR="27028" marT="27028" marB="27028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000" kern="0">
                          <a:effectLst/>
                        </a:rPr>
                        <a:t>各組代表清點交接筆電</a:t>
                      </a:r>
                      <a:endParaRPr lang="zh-TW" sz="1000" kern="100">
                        <a:effectLst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000" kern="0">
                          <a:effectLst/>
                        </a:rPr>
                        <a:t>繳交專研文件及</a:t>
                      </a:r>
                      <a:r>
                        <a:rPr lang="en-US" sz="1000" kern="0">
                          <a:effectLst/>
                        </a:rPr>
                        <a:t>CD</a:t>
                      </a:r>
                      <a:endParaRPr lang="zh-TW" sz="10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27028" marR="27028" marT="27028" marB="27028"/>
                </a:tc>
                <a:tc>
                  <a:txBody>
                    <a:bodyPr/>
                    <a:lstStyle/>
                    <a:p>
                      <a:endParaRPr lang="zh-TW" sz="1000" kern="1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7028" marR="27028" marT="27028" marB="27028"/>
                </a:tc>
                <a:extLst>
                  <a:ext uri="{0D108BD9-81ED-4DB2-BD59-A6C34878D82A}">
                    <a16:rowId xmlns:a16="http://schemas.microsoft.com/office/drawing/2014/main" val="3801434342"/>
                  </a:ext>
                </a:extLst>
              </a:tr>
              <a:tr h="306407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000" kern="0">
                          <a:effectLst/>
                        </a:rPr>
                        <a:t>十七</a:t>
                      </a:r>
                      <a:endParaRPr lang="zh-TW" sz="10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27028" marR="27028" marT="27028" marB="27028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</a:rPr>
                        <a:t>8</a:t>
                      </a:r>
                      <a:endParaRPr lang="zh-TW" sz="10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27028" marR="27028" marT="27028" marB="27028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</a:rPr>
                        <a:t>9</a:t>
                      </a:r>
                      <a:endParaRPr lang="zh-TW" sz="10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27028" marR="27028" marT="27028" marB="27028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</a:rPr>
                        <a:t>10</a:t>
                      </a:r>
                      <a:endParaRPr lang="zh-TW" sz="10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27028" marR="27028" marT="27028" marB="27028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</a:rPr>
                        <a:t>11</a:t>
                      </a:r>
                      <a:endParaRPr lang="zh-TW" sz="10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27028" marR="27028" marT="27028" marB="27028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</a:rPr>
                        <a:t>12</a:t>
                      </a:r>
                      <a:endParaRPr lang="zh-TW" sz="10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27028" marR="27028" marT="27028" marB="27028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</a:rPr>
                        <a:t>13</a:t>
                      </a:r>
                      <a:endParaRPr lang="zh-TW" sz="10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27028" marR="27028" marT="27028" marB="27028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</a:rPr>
                        <a:t>14</a:t>
                      </a:r>
                      <a:endParaRPr lang="zh-TW" sz="10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27028" marR="27028" marT="27028" marB="27028"/>
                </a:tc>
                <a:tc>
                  <a:txBody>
                    <a:bodyPr/>
                    <a:lstStyle/>
                    <a:p>
                      <a:endParaRPr lang="zh-TW" sz="1000" kern="1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7028" marR="27028" marT="27028" marB="27028"/>
                </a:tc>
                <a:tc>
                  <a:txBody>
                    <a:bodyPr/>
                    <a:lstStyle/>
                    <a:p>
                      <a:endParaRPr lang="zh-TW" sz="1000" kern="1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7028" marR="27028" marT="27028" marB="27028"/>
                </a:tc>
                <a:extLst>
                  <a:ext uri="{0D108BD9-81ED-4DB2-BD59-A6C34878D82A}">
                    <a16:rowId xmlns:a16="http://schemas.microsoft.com/office/drawing/2014/main" val="655904183"/>
                  </a:ext>
                </a:extLst>
              </a:tr>
              <a:tr h="306407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000" kern="0">
                          <a:effectLst/>
                        </a:rPr>
                        <a:t>十八</a:t>
                      </a:r>
                      <a:endParaRPr lang="zh-TW" sz="10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27028" marR="27028" marT="27028" marB="27028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</a:rPr>
                        <a:t>15</a:t>
                      </a:r>
                      <a:endParaRPr lang="zh-TW" sz="10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27028" marR="27028" marT="27028" marB="27028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</a:rPr>
                        <a:t>16</a:t>
                      </a:r>
                      <a:endParaRPr lang="zh-TW" sz="10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27028" marR="27028" marT="27028" marB="27028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</a:rPr>
                        <a:t>17</a:t>
                      </a:r>
                      <a:endParaRPr lang="zh-TW" sz="10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27028" marR="27028" marT="27028" marB="27028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</a:rPr>
                        <a:t>18</a:t>
                      </a:r>
                      <a:endParaRPr lang="zh-TW" sz="10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27028" marR="27028" marT="27028" marB="27028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</a:rPr>
                        <a:t>19</a:t>
                      </a:r>
                      <a:endParaRPr lang="zh-TW" sz="10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27028" marR="27028" marT="27028" marB="27028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</a:rPr>
                        <a:t>20</a:t>
                      </a:r>
                      <a:endParaRPr lang="zh-TW" sz="10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27028" marR="27028" marT="27028" marB="27028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</a:rPr>
                        <a:t>21</a:t>
                      </a:r>
                      <a:endParaRPr lang="zh-TW" sz="10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27028" marR="27028" marT="27028" marB="27028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000" kern="0">
                          <a:effectLst/>
                        </a:rPr>
                        <a:t>期末考週</a:t>
                      </a:r>
                      <a:endParaRPr lang="zh-TW" sz="10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27028" marR="27028" marT="27028" marB="27028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1073307"/>
                  </a:ext>
                </a:extLst>
              </a:tr>
              <a:tr h="228078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sz="1000" kern="1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7028" marR="27028" marT="27028" marB="27028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</a:rPr>
                        <a:t>22</a:t>
                      </a:r>
                      <a:endParaRPr lang="zh-TW" sz="10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27028" marR="27028" marT="27028" marB="27028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</a:rPr>
                        <a:t>23</a:t>
                      </a:r>
                      <a:endParaRPr lang="zh-TW" sz="10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27028" marR="27028" marT="27028" marB="27028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</a:rPr>
                        <a:t>24</a:t>
                      </a:r>
                      <a:endParaRPr lang="zh-TW" sz="10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27028" marR="27028" marT="27028" marB="27028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</a:rPr>
                        <a:t>25</a:t>
                      </a:r>
                      <a:endParaRPr lang="zh-TW" sz="10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27028" marR="27028" marT="27028" marB="27028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</a:rPr>
                        <a:t>26</a:t>
                      </a:r>
                      <a:endParaRPr lang="zh-TW" sz="10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27028" marR="27028" marT="27028" marB="27028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</a:rPr>
                        <a:t>27</a:t>
                      </a:r>
                      <a:endParaRPr lang="zh-TW" sz="10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27028" marR="27028" marT="27028" marB="27028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</a:rPr>
                        <a:t>28</a:t>
                      </a:r>
                      <a:endParaRPr lang="zh-TW" sz="10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27028" marR="27028" marT="27028" marB="27028"/>
                </a:tc>
                <a:tc>
                  <a:txBody>
                    <a:bodyPr/>
                    <a:lstStyle/>
                    <a:p>
                      <a:endParaRPr lang="zh-TW" sz="1000" kern="1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7028" marR="27028" marT="27028" marB="27028"/>
                </a:tc>
                <a:tc>
                  <a:txBody>
                    <a:bodyPr/>
                    <a:lstStyle/>
                    <a:p>
                      <a:endParaRPr lang="zh-TW" sz="1000" kern="100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7028" marR="27028" marT="27028" marB="27028"/>
                </a:tc>
                <a:extLst>
                  <a:ext uri="{0D108BD9-81ED-4DB2-BD59-A6C34878D82A}">
                    <a16:rowId xmlns:a16="http://schemas.microsoft.com/office/drawing/2014/main" val="4089413614"/>
                  </a:ext>
                </a:extLst>
              </a:tr>
            </a:tbl>
          </a:graphicData>
        </a:graphic>
      </p:graphicFrame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AED514B-DBBB-4FD8-9EB6-A3217CB78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86041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3E9A1E2-6977-4D4F-86A5-013095BE8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560" y="295729"/>
            <a:ext cx="9404723" cy="1400530"/>
          </a:xfrm>
        </p:spPr>
        <p:txBody>
          <a:bodyPr/>
          <a:lstStyle/>
          <a:p>
            <a:r>
              <a:rPr lang="zh-TW" altLang="en-US" dirty="0"/>
              <a:t>還有最後一段路要走 ！</a:t>
            </a:r>
          </a:p>
        </p:txBody>
      </p:sp>
      <p:graphicFrame>
        <p:nvGraphicFramePr>
          <p:cNvPr id="6" name="內容版面配置區 5">
            <a:extLst>
              <a:ext uri="{FF2B5EF4-FFF2-40B4-BE49-F238E27FC236}">
                <a16:creationId xmlns:a16="http://schemas.microsoft.com/office/drawing/2014/main" id="{A6147043-5F9F-4425-8A1B-8AA84AEB66A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33168993"/>
              </p:ext>
            </p:extLst>
          </p:nvPr>
        </p:nvGraphicFramePr>
        <p:xfrm>
          <a:off x="793750" y="1604963"/>
          <a:ext cx="894715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73575">
                  <a:extLst>
                    <a:ext uri="{9D8B030D-6E8A-4147-A177-3AD203B41FA5}">
                      <a16:colId xmlns:a16="http://schemas.microsoft.com/office/drawing/2014/main" val="2676858202"/>
                    </a:ext>
                  </a:extLst>
                </a:gridCol>
                <a:gridCol w="4473575">
                  <a:extLst>
                    <a:ext uri="{9D8B030D-6E8A-4147-A177-3AD203B41FA5}">
                      <a16:colId xmlns:a16="http://schemas.microsoft.com/office/drawing/2014/main" val="11544169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工作項目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期限 </a:t>
                      </a:r>
                      <a:r>
                        <a:rPr lang="en-US" altLang="zh-TW" dirty="0"/>
                        <a:t>/</a:t>
                      </a:r>
                      <a:r>
                        <a:rPr lang="zh-TW" altLang="en-US" dirty="0"/>
                        <a:t> 預計期限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578026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專刊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>
                          <a:solidFill>
                            <a:schemeClr val="accent1"/>
                          </a:solidFill>
                        </a:rPr>
                        <a:t>9/29</a:t>
                      </a:r>
                      <a:r>
                        <a:rPr lang="zh-TW" altLang="en-US" b="1" dirty="0">
                          <a:solidFill>
                            <a:schemeClr val="accent1"/>
                          </a:solidFill>
                        </a:rPr>
                        <a:t>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185544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總審文件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10/27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14843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介紹影片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11/1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951206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PPT</a:t>
                      </a:r>
                      <a:r>
                        <a:rPr lang="zh-TW" altLang="en-US" dirty="0"/>
                        <a:t>簡報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11/1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256481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>
                          <a:solidFill>
                            <a:schemeClr val="tx1"/>
                          </a:solidFill>
                        </a:rPr>
                        <a:t>APP </a:t>
                      </a:r>
                      <a:r>
                        <a:rPr lang="zh-TW" altLang="en-US" b="1" dirty="0">
                          <a:solidFill>
                            <a:schemeClr val="tx1"/>
                          </a:solidFill>
                        </a:rPr>
                        <a:t>開發項目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b="1" dirty="0">
                          <a:solidFill>
                            <a:schemeClr val="tx1"/>
                          </a:solidFill>
                        </a:rPr>
                        <a:t>期限 </a:t>
                      </a:r>
                      <a:r>
                        <a:rPr lang="en-US" altLang="zh-TW" b="1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zh-TW" altLang="en-US" b="1" dirty="0">
                          <a:solidFill>
                            <a:schemeClr val="tx1"/>
                          </a:solidFill>
                        </a:rPr>
                        <a:t> 預計期限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5778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專案結案 </a:t>
                      </a:r>
                      <a:r>
                        <a:rPr lang="en-US" altLang="zh-TW" dirty="0">
                          <a:solidFill>
                            <a:schemeClr val="bg1"/>
                          </a:solidFill>
                        </a:rPr>
                        <a:t>/</a:t>
                      </a:r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 獎勵制度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4 days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72286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工作結構圖 優化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2 days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937765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團長功能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2</a:t>
                      </a:r>
                      <a:r>
                        <a:rPr lang="zh-TW" altLang="en-US" dirty="0"/>
                        <a:t> </a:t>
                      </a:r>
                      <a:r>
                        <a:rPr lang="en-US" altLang="zh-TW" dirty="0"/>
                        <a:t>days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223046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推播機制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7 days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04196170"/>
                  </a:ext>
                </a:extLst>
              </a:tr>
            </a:tbl>
          </a:graphicData>
        </a:graphic>
      </p:graphicFrame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12607B7-07F6-4E80-B287-6355592E2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03656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1843A00-9B9C-460C-AC4E-222B344A4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決戰！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4D24599-1A81-4118-8D1D-A44EC8ACB0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5290" y="1853248"/>
            <a:ext cx="8946541" cy="4195481"/>
          </a:xfrm>
        </p:spPr>
        <p:txBody>
          <a:bodyPr/>
          <a:lstStyle/>
          <a:p>
            <a:r>
              <a:rPr lang="en-US" altLang="zh-TW" dirty="0"/>
              <a:t>9/27 ~ 11/1</a:t>
            </a:r>
            <a:r>
              <a:rPr lang="zh-TW" altLang="en-US" dirty="0"/>
              <a:t> 是最後開發黃金時期，也是展現我們</a:t>
            </a:r>
            <a:r>
              <a:rPr lang="zh-TW" altLang="en-US" b="1" dirty="0"/>
              <a:t>與眾不同的最佳</a:t>
            </a:r>
            <a:r>
              <a:rPr lang="zh-TW" altLang="en-US" dirty="0"/>
              <a:t>時刻。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在那之前我們必須讓</a:t>
            </a:r>
            <a:r>
              <a:rPr lang="zh-TW" altLang="en-US" b="1" dirty="0"/>
              <a:t>團隊</a:t>
            </a:r>
            <a:r>
              <a:rPr lang="zh-TW" altLang="en-US" dirty="0"/>
              <a:t>跟</a:t>
            </a:r>
            <a:r>
              <a:rPr lang="zh-TW" altLang="en-US" b="1" dirty="0"/>
              <a:t>產品</a:t>
            </a:r>
            <a:r>
              <a:rPr lang="zh-TW" altLang="en-US" dirty="0"/>
              <a:t>：</a:t>
            </a:r>
            <a:endParaRPr lang="en-US" altLang="zh-TW" dirty="0"/>
          </a:p>
          <a:p>
            <a:pPr marL="800100" lvl="1" indent="-342900">
              <a:buFont typeface="+mj-lt"/>
              <a:buAutoNum type="arabicPeriod"/>
            </a:pPr>
            <a:r>
              <a:rPr lang="zh-TW" altLang="en-US" dirty="0"/>
              <a:t>具有自信，</a:t>
            </a:r>
            <a:r>
              <a:rPr lang="en-US" altLang="zh-TW" dirty="0"/>
              <a:t>〝</a:t>
            </a:r>
            <a:r>
              <a:rPr lang="zh-TW" altLang="en-US" dirty="0"/>
              <a:t>壓倒性的自信</a:t>
            </a:r>
            <a:r>
              <a:rPr lang="en-US" altLang="zh-TW" dirty="0"/>
              <a:t>〞</a:t>
            </a:r>
          </a:p>
          <a:p>
            <a:pPr marL="800100" lvl="1" indent="-342900">
              <a:buFont typeface="+mj-lt"/>
              <a:buAutoNum type="arabicPeriod"/>
            </a:pPr>
            <a:r>
              <a:rPr lang="zh-TW" altLang="en-US" dirty="0"/>
              <a:t>展示組聚焦在展示，而開發組聚焦在開發！</a:t>
            </a:r>
            <a:endParaRPr lang="en-US" altLang="zh-TW" dirty="0"/>
          </a:p>
          <a:p>
            <a:pPr marL="800100" lvl="1" indent="-342900">
              <a:buFont typeface="+mj-lt"/>
              <a:buAutoNum type="arabicPeriod"/>
            </a:pPr>
            <a:r>
              <a:rPr lang="zh-TW" altLang="en-US" dirty="0"/>
              <a:t>具有創意，準備完美又不失優雅的呈現！</a:t>
            </a:r>
            <a:endParaRPr lang="en-US" altLang="zh-TW" dirty="0"/>
          </a:p>
          <a:p>
            <a:pPr marL="800100" lvl="1" indent="-342900">
              <a:buFont typeface="+mj-lt"/>
              <a:buAutoNum type="arabicPeriod"/>
            </a:pPr>
            <a:r>
              <a:rPr lang="zh-TW" altLang="en-US" dirty="0"/>
              <a:t>準備正式服裝 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DD1D38F-9E87-42BF-B837-8C1A424807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7</a:t>
            </a:fld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B55F7638-98C5-45EA-AF8E-D092FC838132}"/>
              </a:ext>
            </a:extLst>
          </p:cNvPr>
          <p:cNvSpPr txBox="1"/>
          <p:nvPr/>
        </p:nvSpPr>
        <p:spPr>
          <a:xfrm>
            <a:off x="1121216" y="5367528"/>
            <a:ext cx="9652001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500" dirty="0" err="1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TeamPathy</a:t>
            </a:r>
            <a:r>
              <a:rPr lang="en-US" altLang="zh-TW" sz="4500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, A Team With Empathy .</a:t>
            </a:r>
            <a:endParaRPr lang="zh-TW" altLang="en-US" sz="4500" dirty="0">
              <a:latin typeface="Adobe Gothic Std B" panose="020B08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32805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B33D3DD-319B-4D95-B892-AC62502B5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DEMO !</a:t>
            </a:r>
            <a:endParaRPr lang="zh-TW" altLang="en-US" dirty="0"/>
          </a:p>
        </p:txBody>
      </p:sp>
      <p:pic>
        <p:nvPicPr>
          <p:cNvPr id="5" name="Capture">
            <a:hlinkClick r:id="" action="ppaction://media"/>
            <a:extLst>
              <a:ext uri="{FF2B5EF4-FFF2-40B4-BE49-F238E27FC236}">
                <a16:creationId xmlns:a16="http://schemas.microsoft.com/office/drawing/2014/main" id="{E5EAD725-5332-4A03-A8F9-6900C8F0D365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46263" y="2052638"/>
            <a:ext cx="7459662" cy="4195762"/>
          </a:xfr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8017E67-F213-4180-90EC-857C58307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8041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離子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195</TotalTime>
  <Words>477</Words>
  <Application>Microsoft Office PowerPoint</Application>
  <PresentationFormat>寬螢幕</PresentationFormat>
  <Paragraphs>241</Paragraphs>
  <Slides>8</Slides>
  <Notes>0</Notes>
  <HiddenSlides>0</HiddenSlides>
  <MMClips>1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8</vt:i4>
      </vt:variant>
    </vt:vector>
  </HeadingPairs>
  <TitlesOfParts>
    <vt:vector size="17" baseType="lpstr">
      <vt:lpstr>Adobe Gothic Std B</vt:lpstr>
      <vt:lpstr>微軟正黑體</vt:lpstr>
      <vt:lpstr>新細明體</vt:lpstr>
      <vt:lpstr>Arial</vt:lpstr>
      <vt:lpstr>Calibri</vt:lpstr>
      <vt:lpstr>Century Gothic</vt:lpstr>
      <vt:lpstr>Times New Roman</vt:lpstr>
      <vt:lpstr>Wingdings 3</vt:lpstr>
      <vt:lpstr>離子</vt:lpstr>
      <vt:lpstr>2017/9/25</vt:lpstr>
      <vt:lpstr>伺服器多次遷移</vt:lpstr>
      <vt:lpstr>APP 進行最大革命的重構 (= 重寫) </vt:lpstr>
      <vt:lpstr>瘋狂開墾後端</vt:lpstr>
      <vt:lpstr>專研行事曆 !</vt:lpstr>
      <vt:lpstr>還有最後一段路要走 ！</vt:lpstr>
      <vt:lpstr>決戰！</vt:lpstr>
      <vt:lpstr>DEMO 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2017/9/25</dc:title>
  <dc:creator>AndroidWork</dc:creator>
  <cp:lastModifiedBy>AndroidWork</cp:lastModifiedBy>
  <cp:revision>41</cp:revision>
  <dcterms:created xsi:type="dcterms:W3CDTF">2017-09-25T13:24:49Z</dcterms:created>
  <dcterms:modified xsi:type="dcterms:W3CDTF">2017-09-25T16:40:33Z</dcterms:modified>
</cp:coreProperties>
</file>